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75" r:id="rId3"/>
    <p:sldId id="268" r:id="rId4"/>
    <p:sldId id="269" r:id="rId5"/>
    <p:sldId id="262" r:id="rId6"/>
    <p:sldId id="261" r:id="rId7"/>
    <p:sldId id="257" r:id="rId8"/>
    <p:sldId id="267" r:id="rId9"/>
    <p:sldId id="271" r:id="rId10"/>
    <p:sldId id="272" r:id="rId11"/>
    <p:sldId id="273" r:id="rId12"/>
    <p:sldId id="274" r:id="rId13"/>
    <p:sldId id="264" r:id="rId14"/>
    <p:sldId id="258" r:id="rId15"/>
    <p:sldId id="265" r:id="rId16"/>
    <p:sldId id="260" r:id="rId17"/>
    <p:sldId id="266" r:id="rId18"/>
    <p:sldId id="263" r:id="rId19"/>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94604"/>
  </p:normalViewPr>
  <p:slideViewPr>
    <p:cSldViewPr snapToGrid="0" snapToObjects="1">
      <p:cViewPr varScale="1">
        <p:scale>
          <a:sx n="90" d="100"/>
          <a:sy n="90" d="100"/>
        </p:scale>
        <p:origin x="88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158963-35ED-5D44-AB83-42AD86FD02F2}" type="datetimeFigureOut">
              <a:rPr lang="nl-NL" smtClean="0"/>
              <a:t>26-08-20</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87982F-EA0F-F94C-8833-DDB0EC14E23A}" type="slidenum">
              <a:rPr lang="nl-NL" smtClean="0"/>
              <a:t>‹nr.›</a:t>
            </a:fld>
            <a:endParaRPr lang="nl-NL"/>
          </a:p>
        </p:txBody>
      </p:sp>
    </p:spTree>
    <p:extLst>
      <p:ext uri="{BB962C8B-B14F-4D97-AF65-F5344CB8AC3E}">
        <p14:creationId xmlns:p14="http://schemas.microsoft.com/office/powerpoint/2010/main" val="9944318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687982F-EA0F-F94C-8833-DDB0EC14E23A}" type="slidenum">
              <a:rPr lang="nl-NL" smtClean="0"/>
              <a:t>1</a:t>
            </a:fld>
            <a:endParaRPr lang="nl-NL"/>
          </a:p>
        </p:txBody>
      </p:sp>
    </p:spTree>
    <p:extLst>
      <p:ext uri="{BB962C8B-B14F-4D97-AF65-F5344CB8AC3E}">
        <p14:creationId xmlns:p14="http://schemas.microsoft.com/office/powerpoint/2010/main" val="1034291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Titelstijl van model bewerken</a:t>
            </a:r>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p>
        </p:txBody>
      </p:sp>
      <p:sp>
        <p:nvSpPr>
          <p:cNvPr id="4" name="Tijdelijke aanduiding voor datum 3"/>
          <p:cNvSpPr>
            <a:spLocks noGrp="1"/>
          </p:cNvSpPr>
          <p:nvPr>
            <p:ph type="dt" sz="half" idx="10"/>
          </p:nvPr>
        </p:nvSpPr>
        <p:spPr/>
        <p:txBody>
          <a:bodyPr/>
          <a:lstStyle/>
          <a:p>
            <a:fld id="{1046657A-960C-1248-B677-4B6B6AF02EEC}" type="datetimeFigureOut">
              <a:rPr lang="nl-NL" smtClean="0"/>
              <a:t>26-08-20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1957485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046657A-960C-1248-B677-4B6B6AF02EEC}" type="datetimeFigureOut">
              <a:rPr lang="nl-NL" smtClean="0"/>
              <a:t>26-08-20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1030528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046657A-960C-1248-B677-4B6B6AF02EEC}" type="datetimeFigureOut">
              <a:rPr lang="nl-NL" smtClean="0"/>
              <a:t>26-08-20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3473054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046657A-960C-1248-B677-4B6B6AF02EEC}" type="datetimeFigureOut">
              <a:rPr lang="nl-NL" smtClean="0"/>
              <a:t>26-08-20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3913304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1046657A-960C-1248-B677-4B6B6AF02EEC}" type="datetimeFigureOut">
              <a:rPr lang="nl-NL" smtClean="0"/>
              <a:t>26-08-20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1148110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1046657A-960C-1248-B677-4B6B6AF02EEC}" type="datetimeFigureOut">
              <a:rPr lang="nl-NL" smtClean="0"/>
              <a:t>26-08-20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3332157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1046657A-960C-1248-B677-4B6B6AF02EEC}" type="datetimeFigureOut">
              <a:rPr lang="nl-NL" smtClean="0"/>
              <a:t>26-08-20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2696701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1046657A-960C-1248-B677-4B6B6AF02EEC}" type="datetimeFigureOut">
              <a:rPr lang="nl-NL" smtClean="0"/>
              <a:t>26-08-20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3238325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046657A-960C-1248-B677-4B6B6AF02EEC}" type="datetimeFigureOut">
              <a:rPr lang="nl-NL" smtClean="0"/>
              <a:t>26-08-20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190141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1046657A-960C-1248-B677-4B6B6AF02EEC}" type="datetimeFigureOut">
              <a:rPr lang="nl-NL" smtClean="0"/>
              <a:t>26-08-20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1521890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1046657A-960C-1248-B677-4B6B6AF02EEC}" type="datetimeFigureOut">
              <a:rPr lang="nl-NL" smtClean="0"/>
              <a:t>26-08-20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253752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46657A-960C-1248-B677-4B6B6AF02EEC}" type="datetimeFigureOut">
              <a:rPr lang="nl-NL" smtClean="0"/>
              <a:t>26-08-20</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C15091-2C03-9440-A699-E5211E03A961}" type="slidenum">
              <a:rPr lang="nl-NL" smtClean="0"/>
              <a:t>‹nr.›</a:t>
            </a:fld>
            <a:endParaRPr lang="nl-NL"/>
          </a:p>
        </p:txBody>
      </p:sp>
    </p:spTree>
    <p:extLst>
      <p:ext uri="{BB962C8B-B14F-4D97-AF65-F5344CB8AC3E}">
        <p14:creationId xmlns:p14="http://schemas.microsoft.com/office/powerpoint/2010/main" val="20086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gemeentemuseum.nl/nl/museum/ons-verhaal/gebouw"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beeldacademie.com/vormaspecten.html%23organisch"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Haags gemeentemuseum</a:t>
            </a:r>
            <a:br>
              <a:rPr lang="nl-NL" dirty="0"/>
            </a:br>
            <a:r>
              <a:rPr lang="nl-NL" dirty="0"/>
              <a:t>Architect Berlage</a:t>
            </a:r>
          </a:p>
        </p:txBody>
      </p:sp>
      <p:sp>
        <p:nvSpPr>
          <p:cNvPr id="3" name="Subtitel 2"/>
          <p:cNvSpPr>
            <a:spLocks noGrp="1"/>
          </p:cNvSpPr>
          <p:nvPr>
            <p:ph type="subTitle" idx="1"/>
          </p:nvPr>
        </p:nvSpPr>
        <p:spPr/>
        <p:txBody>
          <a:bodyPr/>
          <a:lstStyle/>
          <a:p>
            <a:r>
              <a:rPr lang="nl-NL" dirty="0"/>
              <a:t>Rijksmonument</a:t>
            </a:r>
          </a:p>
          <a:p>
            <a:r>
              <a:rPr lang="nl-NL" dirty="0"/>
              <a:t>Informatie voor de tussentoets: kenmerken architectuur. </a:t>
            </a:r>
          </a:p>
        </p:txBody>
      </p:sp>
    </p:spTree>
    <p:extLst>
      <p:ext uri="{BB962C8B-B14F-4D97-AF65-F5344CB8AC3E}">
        <p14:creationId xmlns:p14="http://schemas.microsoft.com/office/powerpoint/2010/main" val="4132895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269940"/>
            <a:ext cx="8229600" cy="833799"/>
          </a:xfrm>
        </p:spPr>
        <p:txBody>
          <a:bodyPr>
            <a:normAutofit fontScale="90000"/>
          </a:bodyPr>
          <a:lstStyle/>
          <a:p>
            <a:r>
              <a:rPr lang="nl-NL" dirty="0"/>
              <a:t>11 cm is de basis: maatverhoudingen</a:t>
            </a:r>
          </a:p>
        </p:txBody>
      </p:sp>
      <p:sp>
        <p:nvSpPr>
          <p:cNvPr id="3" name="Tijdelijke aanduiding voor inhoud 2"/>
          <p:cNvSpPr>
            <a:spLocks noGrp="1"/>
          </p:cNvSpPr>
          <p:nvPr>
            <p:ph idx="1"/>
          </p:nvPr>
        </p:nvSpPr>
        <p:spPr>
          <a:xfrm>
            <a:off x="457200" y="2219189"/>
            <a:ext cx="8229600" cy="4476862"/>
          </a:xfrm>
        </p:spPr>
        <p:txBody>
          <a:bodyPr>
            <a:normAutofit fontScale="77500" lnSpcReduction="20000"/>
          </a:bodyPr>
          <a:lstStyle/>
          <a:p>
            <a:r>
              <a:rPr lang="nl-NL" dirty="0">
                <a:solidFill>
                  <a:srgbClr val="FF0000"/>
                </a:solidFill>
              </a:rPr>
              <a:t>Symmetrie, verhoudingen en ritmiek </a:t>
            </a:r>
            <a:r>
              <a:rPr lang="nl-NL" dirty="0"/>
              <a:t>zijn voor Berlage zeer belangrijk en dé manier om tijdloze schoonheid te creëren.</a:t>
            </a:r>
          </a:p>
          <a:p>
            <a:r>
              <a:rPr lang="nl-NL" dirty="0"/>
              <a:t> Voor het Gemeentemuseum laat hij een nieuwe baksteen van 22 x 11 x 5,5 centimeter bakken. </a:t>
            </a:r>
          </a:p>
          <a:p>
            <a:r>
              <a:rPr lang="nl-NL" dirty="0"/>
              <a:t>De maateenheid van 11 cm wordt leidend voor het hele gebouw. Zo bestaat het gebouw uit </a:t>
            </a:r>
            <a:r>
              <a:rPr lang="nl-NL" dirty="0">
                <a:solidFill>
                  <a:srgbClr val="FF0000"/>
                </a:solidFill>
              </a:rPr>
              <a:t>vierkanten en kubussen</a:t>
            </a:r>
            <a:r>
              <a:rPr lang="nl-NL" dirty="0"/>
              <a:t> met zijden en ribben van </a:t>
            </a:r>
            <a:r>
              <a:rPr lang="nl-NL" dirty="0">
                <a:solidFill>
                  <a:srgbClr val="FF0000"/>
                </a:solidFill>
              </a:rPr>
              <a:t>110 cm</a:t>
            </a:r>
            <a:r>
              <a:rPr lang="nl-NL" dirty="0"/>
              <a:t>. De roedeverdeling van de raampartijen is vier keer elf centimeter. </a:t>
            </a:r>
          </a:p>
          <a:p>
            <a:r>
              <a:rPr lang="nl-NL" dirty="0"/>
              <a:t>Zo creëert Berlage – ondanks het gebruik van verschillende raamsoorten – toch een rustig gevelaanzicht. De </a:t>
            </a:r>
            <a:r>
              <a:rPr lang="nl-NL" dirty="0">
                <a:solidFill>
                  <a:srgbClr val="FF0000"/>
                </a:solidFill>
              </a:rPr>
              <a:t>vitrines </a:t>
            </a:r>
            <a:r>
              <a:rPr lang="nl-NL" dirty="0"/>
              <a:t>voor de afdeling kunstnijverheid zijn eveneens een veelvoud van </a:t>
            </a:r>
            <a:r>
              <a:rPr lang="nl-NL" dirty="0">
                <a:solidFill>
                  <a:srgbClr val="FF0000"/>
                </a:solidFill>
              </a:rPr>
              <a:t>11 cm</a:t>
            </a:r>
            <a:r>
              <a:rPr lang="nl-NL" dirty="0"/>
              <a:t>, zodat zij zich harmonieus voegen naar de zalen en raampartijen.</a:t>
            </a:r>
          </a:p>
        </p:txBody>
      </p:sp>
      <p:pic>
        <p:nvPicPr>
          <p:cNvPr id="4" name="Tijdelijke aanduiding voor inhoud 3" descr="Schermafbeelding 2017-09-19 om 10.18.56.png"/>
          <p:cNvPicPr>
            <a:picLocks noChangeAspect="1"/>
          </p:cNvPicPr>
          <p:nvPr/>
        </p:nvPicPr>
        <p:blipFill>
          <a:blip r:embed="rId2" cstate="print">
            <a:extLst>
              <a:ext uri="{28A0092B-C50C-407E-A947-70E740481C1C}">
                <a14:useLocalDpi xmlns:a14="http://schemas.microsoft.com/office/drawing/2010/main"/>
              </a:ext>
            </a:extLst>
          </a:blip>
          <a:srcRect l="-4423" r="-4423"/>
          <a:stretch>
            <a:fillRect/>
          </a:stretch>
        </p:blipFill>
        <p:spPr>
          <a:xfrm>
            <a:off x="6418125" y="0"/>
            <a:ext cx="2775639" cy="1526494"/>
          </a:xfrm>
          <a:prstGeom prst="rect">
            <a:avLst/>
          </a:prstGeom>
        </p:spPr>
      </p:pic>
    </p:spTree>
    <p:extLst>
      <p:ext uri="{BB962C8B-B14F-4D97-AF65-F5344CB8AC3E}">
        <p14:creationId xmlns:p14="http://schemas.microsoft.com/office/powerpoint/2010/main" val="1657130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Constructie: skelet van gewapend beton en mantel van baksteen</a:t>
            </a:r>
          </a:p>
        </p:txBody>
      </p:sp>
      <p:sp>
        <p:nvSpPr>
          <p:cNvPr id="3" name="Tijdelijke aanduiding voor inhoud 2"/>
          <p:cNvSpPr>
            <a:spLocks noGrp="1"/>
          </p:cNvSpPr>
          <p:nvPr>
            <p:ph idx="1"/>
          </p:nvPr>
        </p:nvSpPr>
        <p:spPr/>
        <p:txBody>
          <a:bodyPr>
            <a:normAutofit/>
          </a:bodyPr>
          <a:lstStyle/>
          <a:p>
            <a:r>
              <a:rPr lang="nl-NL" sz="2000" dirty="0">
                <a:latin typeface="Arial"/>
                <a:cs typeface="Arial"/>
              </a:rPr>
              <a:t>Frank Lloyd Wright is inspirator</a:t>
            </a:r>
          </a:p>
          <a:p>
            <a:pPr marL="0" indent="0">
              <a:buNone/>
            </a:pPr>
            <a:endParaRPr lang="nl-NL" sz="2000" dirty="0">
              <a:latin typeface="Arial"/>
              <a:cs typeface="Arial"/>
            </a:endParaRPr>
          </a:p>
          <a:p>
            <a:r>
              <a:rPr lang="nl-NL" sz="2000" dirty="0">
                <a:latin typeface="Arial"/>
                <a:cs typeface="Arial"/>
              </a:rPr>
              <a:t>Het schijnbaar sobere exterieur, dat in kleurenpalet welhaast opgaat in de omgeving, wordt binnen ruimschoots gecompenseerd door het gebruik van </a:t>
            </a:r>
            <a:r>
              <a:rPr lang="nl-NL" sz="2000" dirty="0">
                <a:solidFill>
                  <a:srgbClr val="FF0000"/>
                </a:solidFill>
                <a:latin typeface="Arial"/>
                <a:cs typeface="Arial"/>
              </a:rPr>
              <a:t>luxe materialen </a:t>
            </a:r>
            <a:r>
              <a:rPr lang="nl-NL" sz="2000" dirty="0">
                <a:latin typeface="Arial"/>
                <a:cs typeface="Arial"/>
              </a:rPr>
              <a:t>en </a:t>
            </a:r>
            <a:r>
              <a:rPr lang="nl-NL" sz="2000" dirty="0">
                <a:solidFill>
                  <a:srgbClr val="FF0000"/>
                </a:solidFill>
                <a:latin typeface="Arial"/>
                <a:cs typeface="Arial"/>
              </a:rPr>
              <a:t>rijke decoratieve elementen </a:t>
            </a:r>
            <a:r>
              <a:rPr lang="nl-NL" sz="2000" dirty="0">
                <a:latin typeface="Arial"/>
                <a:cs typeface="Arial"/>
              </a:rPr>
              <a:t>en meubels. Deuren en kozijnen zijn van </a:t>
            </a:r>
            <a:r>
              <a:rPr lang="nl-NL" sz="2000" dirty="0">
                <a:solidFill>
                  <a:srgbClr val="FF0000"/>
                </a:solidFill>
                <a:latin typeface="Arial"/>
                <a:cs typeface="Arial"/>
              </a:rPr>
              <a:t>gebronsd messing</a:t>
            </a:r>
            <a:r>
              <a:rPr lang="nl-NL" sz="2000" dirty="0">
                <a:latin typeface="Arial"/>
                <a:cs typeface="Arial"/>
              </a:rPr>
              <a:t>, de vloer van de erezaal is belegd met </a:t>
            </a:r>
            <a:r>
              <a:rPr lang="nl-NL" sz="2000" dirty="0">
                <a:solidFill>
                  <a:srgbClr val="FF0000"/>
                </a:solidFill>
                <a:latin typeface="Arial"/>
                <a:cs typeface="Arial"/>
              </a:rPr>
              <a:t>marmeren platen.</a:t>
            </a:r>
          </a:p>
          <a:p>
            <a:r>
              <a:rPr lang="nl-NL" sz="2000" dirty="0">
                <a:solidFill>
                  <a:srgbClr val="FF0000"/>
                </a:solidFill>
                <a:latin typeface="Arial"/>
                <a:cs typeface="Arial"/>
              </a:rPr>
              <a:t>Metselverbanden.</a:t>
            </a:r>
          </a:p>
          <a:p>
            <a:r>
              <a:rPr lang="nl-NL" sz="2000" dirty="0">
                <a:solidFill>
                  <a:srgbClr val="FF0000"/>
                </a:solidFill>
                <a:latin typeface="Arial"/>
                <a:cs typeface="Arial"/>
              </a:rPr>
              <a:t>Entree grote glaswanden.</a:t>
            </a:r>
          </a:p>
        </p:txBody>
      </p:sp>
      <p:pic>
        <p:nvPicPr>
          <p:cNvPr id="4" name="Afbeelding 3"/>
          <p:cNvPicPr>
            <a:picLocks noChangeAspect="1"/>
          </p:cNvPicPr>
          <p:nvPr/>
        </p:nvPicPr>
        <p:blipFill>
          <a:blip r:embed="rId2"/>
          <a:stretch>
            <a:fillRect/>
          </a:stretch>
        </p:blipFill>
        <p:spPr>
          <a:xfrm>
            <a:off x="5257146" y="3950796"/>
            <a:ext cx="3673409" cy="2756463"/>
          </a:xfrm>
          <a:prstGeom prst="rect">
            <a:avLst/>
          </a:prstGeom>
        </p:spPr>
      </p:pic>
      <p:pic>
        <p:nvPicPr>
          <p:cNvPr id="5" name="Afbeelding 4"/>
          <p:cNvPicPr>
            <a:picLocks noChangeAspect="1"/>
          </p:cNvPicPr>
          <p:nvPr/>
        </p:nvPicPr>
        <p:blipFill>
          <a:blip r:embed="rId3"/>
          <a:stretch>
            <a:fillRect/>
          </a:stretch>
        </p:blipFill>
        <p:spPr>
          <a:xfrm>
            <a:off x="896572" y="4666316"/>
            <a:ext cx="2721257" cy="2040943"/>
          </a:xfrm>
          <a:prstGeom prst="rect">
            <a:avLst/>
          </a:prstGeom>
        </p:spPr>
      </p:pic>
    </p:spTree>
    <p:extLst>
      <p:ext uri="{BB962C8B-B14F-4D97-AF65-F5344CB8AC3E}">
        <p14:creationId xmlns:p14="http://schemas.microsoft.com/office/powerpoint/2010/main" val="2885211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nl-NL" sz="3200" dirty="0"/>
          </a:p>
        </p:txBody>
      </p:sp>
      <p:sp>
        <p:nvSpPr>
          <p:cNvPr id="3" name="Tijdelijke aanduiding voor inhoud 2"/>
          <p:cNvSpPr>
            <a:spLocks noGrp="1"/>
          </p:cNvSpPr>
          <p:nvPr>
            <p:ph idx="1"/>
          </p:nvPr>
        </p:nvSpPr>
        <p:spPr/>
        <p:txBody>
          <a:bodyPr>
            <a:normAutofit fontScale="77500" lnSpcReduction="20000"/>
          </a:bodyPr>
          <a:lstStyle/>
          <a:p>
            <a:endParaRPr lang="nl-NL" dirty="0"/>
          </a:p>
          <a:p>
            <a:endParaRPr lang="nl-NL" dirty="0"/>
          </a:p>
          <a:p>
            <a:endParaRPr lang="nl-NL" dirty="0">
              <a:solidFill>
                <a:srgbClr val="FF0000"/>
              </a:solidFill>
            </a:endParaRPr>
          </a:p>
          <a:p>
            <a:r>
              <a:rPr lang="nl-NL" dirty="0">
                <a:solidFill>
                  <a:srgbClr val="FF0000"/>
                </a:solidFill>
              </a:rPr>
              <a:t>Het museum en natuurlijk licht</a:t>
            </a:r>
          </a:p>
          <a:p>
            <a:r>
              <a:rPr lang="nl-NL" dirty="0"/>
              <a:t>In alle ruimtes natuurlijk daglicht. </a:t>
            </a:r>
          </a:p>
          <a:p>
            <a:r>
              <a:rPr lang="nl-NL" dirty="0"/>
              <a:t>In de museumzalen op de eerste etage laat hij hoog invallend</a:t>
            </a:r>
            <a:r>
              <a:rPr lang="nl-NL" dirty="0">
                <a:solidFill>
                  <a:srgbClr val="FF0000"/>
                </a:solidFill>
              </a:rPr>
              <a:t> zijlicht </a:t>
            </a:r>
            <a:r>
              <a:rPr lang="nl-NL" dirty="0"/>
              <a:t>en </a:t>
            </a:r>
            <a:r>
              <a:rPr lang="nl-NL" dirty="0">
                <a:solidFill>
                  <a:srgbClr val="FF0000"/>
                </a:solidFill>
              </a:rPr>
              <a:t>bovenlicht</a:t>
            </a:r>
            <a:r>
              <a:rPr lang="nl-NL" dirty="0"/>
              <a:t> toe. Om dat licht te kunnen temperen brengt hij een hypermoderne velumconstructie aan: een </a:t>
            </a:r>
            <a:r>
              <a:rPr lang="nl-NL" dirty="0">
                <a:solidFill>
                  <a:srgbClr val="FF0000"/>
                </a:solidFill>
              </a:rPr>
              <a:t>verlaagd, glazen plafond</a:t>
            </a:r>
            <a:r>
              <a:rPr lang="nl-NL" dirty="0"/>
              <a:t>, waardoor het daglicht gematigd de zaal instroomt en een intieme sfeer creëert. De zalen op de begane grond ontvangen om diezelfde reden daglicht via ramen aan de bovenkant van de wanden.</a:t>
            </a:r>
          </a:p>
        </p:txBody>
      </p:sp>
      <p:pic>
        <p:nvPicPr>
          <p:cNvPr id="4" name="Tijdelijke aanduiding voor inhoud 3"/>
          <p:cNvPicPr>
            <a:picLocks noChangeAspect="1"/>
          </p:cNvPicPr>
          <p:nvPr/>
        </p:nvPicPr>
        <p:blipFill>
          <a:blip r:embed="rId2" cstate="print">
            <a:extLst>
              <a:ext uri="{28A0092B-C50C-407E-A947-70E740481C1C}">
                <a14:useLocalDpi xmlns:a14="http://schemas.microsoft.com/office/drawing/2010/main"/>
              </a:ext>
            </a:extLst>
          </a:blip>
          <a:srcRect l="-11053" r="-11053"/>
          <a:stretch>
            <a:fillRect/>
          </a:stretch>
        </p:blipFill>
        <p:spPr>
          <a:xfrm>
            <a:off x="4982597" y="0"/>
            <a:ext cx="4408366" cy="2424432"/>
          </a:xfrm>
          <a:prstGeom prst="rect">
            <a:avLst/>
          </a:prstGeom>
        </p:spPr>
      </p:pic>
      <p:pic>
        <p:nvPicPr>
          <p:cNvPr id="5" name="Afbeelding 4"/>
          <p:cNvPicPr>
            <a:picLocks noChangeAspect="1"/>
          </p:cNvPicPr>
          <p:nvPr/>
        </p:nvPicPr>
        <p:blipFill>
          <a:blip r:embed="rId3"/>
          <a:stretch>
            <a:fillRect/>
          </a:stretch>
        </p:blipFill>
        <p:spPr>
          <a:xfrm>
            <a:off x="0" y="0"/>
            <a:ext cx="4848864" cy="2424432"/>
          </a:xfrm>
          <a:prstGeom prst="rect">
            <a:avLst/>
          </a:prstGeom>
        </p:spPr>
      </p:pic>
    </p:spTree>
    <p:extLst>
      <p:ext uri="{BB962C8B-B14F-4D97-AF65-F5344CB8AC3E}">
        <p14:creationId xmlns:p14="http://schemas.microsoft.com/office/powerpoint/2010/main" val="3481325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Verlaagd glazen plafond in een zaal</a:t>
            </a:r>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a:ext>
            </a:extLst>
          </a:blip>
          <a:srcRect l="-45262" r="-45262"/>
          <a:stretch>
            <a:fillRect/>
          </a:stretch>
        </p:blipFill>
        <p:spPr/>
      </p:pic>
    </p:spTree>
    <p:extLst>
      <p:ext uri="{BB962C8B-B14F-4D97-AF65-F5344CB8AC3E}">
        <p14:creationId xmlns:p14="http://schemas.microsoft.com/office/powerpoint/2010/main" val="2052414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Interieur van het museum</a:t>
            </a:r>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a:ext>
            </a:extLst>
          </a:blip>
          <a:srcRect l="-10583" r="-10583"/>
          <a:stretch>
            <a:fillRect/>
          </a:stretch>
        </p:blipFill>
        <p:spPr/>
      </p:pic>
      <p:sp>
        <p:nvSpPr>
          <p:cNvPr id="3" name="Tekstvak 2"/>
          <p:cNvSpPr txBox="1"/>
          <p:nvPr/>
        </p:nvSpPr>
        <p:spPr>
          <a:xfrm>
            <a:off x="705605" y="564418"/>
            <a:ext cx="184666" cy="369332"/>
          </a:xfrm>
          <a:prstGeom prst="rect">
            <a:avLst/>
          </a:prstGeom>
          <a:noFill/>
        </p:spPr>
        <p:txBody>
          <a:bodyPr wrap="none" rtlCol="0">
            <a:spAutoFit/>
          </a:bodyPr>
          <a:lstStyle/>
          <a:p>
            <a:endParaRPr lang="nl-NL"/>
          </a:p>
        </p:txBody>
      </p:sp>
    </p:spTree>
    <p:extLst>
      <p:ext uri="{BB962C8B-B14F-4D97-AF65-F5344CB8AC3E}">
        <p14:creationId xmlns:p14="http://schemas.microsoft.com/office/powerpoint/2010/main" val="3679434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a:ext>
            </a:extLst>
          </a:blip>
          <a:srcRect l="-31851" r="-31851"/>
          <a:stretch>
            <a:fillRect/>
          </a:stretch>
        </p:blipFill>
        <p:spPr/>
      </p:pic>
    </p:spTree>
    <p:extLst>
      <p:ext uri="{BB962C8B-B14F-4D97-AF65-F5344CB8AC3E}">
        <p14:creationId xmlns:p14="http://schemas.microsoft.com/office/powerpoint/2010/main" val="2504834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Kleur: primaire kleuren en wit. Bakstenen en tegels hebben kleur. Accenten in zwart en grijs</a:t>
            </a:r>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585492" y="2113308"/>
            <a:ext cx="8229600" cy="4525963"/>
          </a:xfrm>
        </p:spPr>
      </p:pic>
    </p:spTree>
    <p:extLst>
      <p:ext uri="{BB962C8B-B14F-4D97-AF65-F5344CB8AC3E}">
        <p14:creationId xmlns:p14="http://schemas.microsoft.com/office/powerpoint/2010/main" val="2074229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Vitrines in de muur gebouwd. </a:t>
            </a:r>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a:ext>
            </a:extLst>
          </a:blip>
          <a:srcRect l="-10682" r="-10682"/>
          <a:stretch>
            <a:fillRect/>
          </a:stretch>
        </p:blipFill>
        <p:spPr/>
      </p:pic>
    </p:spTree>
    <p:extLst>
      <p:ext uri="{BB962C8B-B14F-4D97-AF65-F5344CB8AC3E}">
        <p14:creationId xmlns:p14="http://schemas.microsoft.com/office/powerpoint/2010/main" val="2960978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descr="Schermafbeelding 2017-09-19 om 10.18.56.png"/>
          <p:cNvPicPr>
            <a:picLocks noGrp="1" noChangeAspect="1"/>
          </p:cNvPicPr>
          <p:nvPr>
            <p:ph idx="1"/>
          </p:nvPr>
        </p:nvPicPr>
        <p:blipFill>
          <a:blip r:embed="rId2" cstate="print">
            <a:extLst>
              <a:ext uri="{28A0092B-C50C-407E-A947-70E740481C1C}">
                <a14:useLocalDpi xmlns:a14="http://schemas.microsoft.com/office/drawing/2010/main"/>
              </a:ext>
            </a:extLst>
          </a:blip>
          <a:srcRect l="-4423" r="-4423"/>
          <a:stretch>
            <a:fillRect/>
          </a:stretch>
        </p:blipFill>
        <p:spPr/>
      </p:pic>
    </p:spTree>
    <p:extLst>
      <p:ext uri="{BB962C8B-B14F-4D97-AF65-F5344CB8AC3E}">
        <p14:creationId xmlns:p14="http://schemas.microsoft.com/office/powerpoint/2010/main" val="945803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457200" y="274638"/>
            <a:ext cx="8229600" cy="5851525"/>
          </a:xfrm>
        </p:spPr>
        <p:txBody>
          <a:bodyPr>
            <a:normAutofit fontScale="55000" lnSpcReduction="20000"/>
          </a:bodyPr>
          <a:lstStyle/>
          <a:p>
            <a:r>
              <a:rPr lang="nl-NL" b="1" dirty="0"/>
              <a:t>Beschrijf onderstaande aspecten/ kenmerken van jouw gebouw.</a:t>
            </a:r>
            <a:endParaRPr lang="nl-NL" dirty="0"/>
          </a:p>
          <a:p>
            <a:r>
              <a:rPr lang="nl-NL" dirty="0"/>
              <a:t> </a:t>
            </a:r>
          </a:p>
          <a:p>
            <a:pPr lvl="0"/>
            <a:endParaRPr lang="nl-NL" dirty="0"/>
          </a:p>
          <a:p>
            <a:pPr lvl="0"/>
            <a:r>
              <a:rPr lang="nl-NL" dirty="0"/>
              <a:t>2p Korte beschrijving van de visie van de architect. Wat is de essentie van zijn opvattingen over moderne architectuur ?</a:t>
            </a:r>
          </a:p>
          <a:p>
            <a:r>
              <a:rPr lang="nl-NL" dirty="0"/>
              <a:t> </a:t>
            </a:r>
          </a:p>
          <a:p>
            <a:pPr lvl="0"/>
            <a:endParaRPr lang="nl-NL" b="1" dirty="0"/>
          </a:p>
          <a:p>
            <a:pPr lvl="0"/>
            <a:r>
              <a:rPr lang="nl-NL" b="1" dirty="0"/>
              <a:t>Leg uit</a:t>
            </a:r>
            <a:r>
              <a:rPr lang="nl-NL" dirty="0"/>
              <a:t> hoe de visie van de architect zichtbaar wordt in het gebouw aan de hand van: </a:t>
            </a:r>
          </a:p>
          <a:p>
            <a:pPr lvl="0"/>
            <a:r>
              <a:rPr lang="nl-NL" dirty="0"/>
              <a:t>2p De maatvoering/ verhoudingen</a:t>
            </a:r>
          </a:p>
          <a:p>
            <a:pPr lvl="0"/>
            <a:r>
              <a:rPr lang="nl-NL" dirty="0"/>
              <a:t>2p De vormgeving </a:t>
            </a:r>
          </a:p>
          <a:p>
            <a:pPr lvl="0"/>
            <a:r>
              <a:rPr lang="nl-NL" dirty="0"/>
              <a:t>2p De bouwmaterialen</a:t>
            </a:r>
          </a:p>
          <a:p>
            <a:pPr lvl="0"/>
            <a:r>
              <a:rPr lang="nl-NL" dirty="0"/>
              <a:t>2p De kleur/ decoratie in relatie tot materiaalgebruik</a:t>
            </a:r>
          </a:p>
          <a:p>
            <a:pPr lvl="0"/>
            <a:r>
              <a:rPr lang="nl-NL" dirty="0"/>
              <a:t>2p De constructie methoden</a:t>
            </a:r>
          </a:p>
          <a:p>
            <a:pPr lvl="0"/>
            <a:r>
              <a:rPr lang="nl-NL" dirty="0"/>
              <a:t>2p De functie van het gebouw</a:t>
            </a:r>
          </a:p>
          <a:p>
            <a:pPr lvl="0"/>
            <a:r>
              <a:rPr lang="nl-NL" dirty="0"/>
              <a:t>2p Bijzondere kenmerken van het gebouw, die typerend zijn voor deze architect.</a:t>
            </a:r>
          </a:p>
          <a:p>
            <a:r>
              <a:rPr lang="nl-NL" dirty="0"/>
              <a:t> </a:t>
            </a:r>
          </a:p>
          <a:p>
            <a:pPr lvl="0"/>
            <a:r>
              <a:rPr lang="nl-NL" dirty="0"/>
              <a:t>2p De naam van de bouwstijl die bij jouw gebouw / architect hoort.</a:t>
            </a:r>
          </a:p>
          <a:p>
            <a:r>
              <a:rPr lang="nl-NL" dirty="0"/>
              <a:t> </a:t>
            </a:r>
          </a:p>
          <a:p>
            <a:pPr lvl="0"/>
            <a:r>
              <a:rPr lang="nl-NL" dirty="0"/>
              <a:t>2p Algemene kenmerken van deze moderne bouwstijl.</a:t>
            </a:r>
          </a:p>
          <a:p>
            <a:r>
              <a:rPr lang="nl-NL" dirty="0"/>
              <a:t> </a:t>
            </a:r>
          </a:p>
          <a:p>
            <a:endParaRPr lang="nl-NL" dirty="0"/>
          </a:p>
        </p:txBody>
      </p:sp>
    </p:spTree>
    <p:extLst>
      <p:ext uri="{BB962C8B-B14F-4D97-AF65-F5344CB8AC3E}">
        <p14:creationId xmlns:p14="http://schemas.microsoft.com/office/powerpoint/2010/main" val="1891902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Architect Berlage</a:t>
            </a:r>
          </a:p>
        </p:txBody>
      </p:sp>
      <p:sp>
        <p:nvSpPr>
          <p:cNvPr id="3" name="Tijdelijke aanduiding voor inhoud 2"/>
          <p:cNvSpPr>
            <a:spLocks noGrp="1"/>
          </p:cNvSpPr>
          <p:nvPr>
            <p:ph idx="1"/>
          </p:nvPr>
        </p:nvSpPr>
        <p:spPr/>
        <p:txBody>
          <a:bodyPr/>
          <a:lstStyle/>
          <a:p>
            <a:r>
              <a:rPr lang="nl-NL" dirty="0"/>
              <a:t>1931- 1935: museum in gebruik </a:t>
            </a:r>
          </a:p>
          <a:p>
            <a:r>
              <a:rPr lang="nl-NL" dirty="0"/>
              <a:t>Wat wordt in het museum getoond ? Toegepaste kunst</a:t>
            </a:r>
          </a:p>
          <a:p>
            <a:r>
              <a:rPr lang="nl-NL" dirty="0"/>
              <a:t>Zoek goede bronnen , kunnen ook filmpjes zijn. </a:t>
            </a:r>
          </a:p>
          <a:p>
            <a:endParaRPr lang="nl-NL" dirty="0"/>
          </a:p>
          <a:p>
            <a:r>
              <a:rPr lang="nl-NL" dirty="0">
                <a:hlinkClick r:id="rId2"/>
              </a:rPr>
              <a:t>https://www.gemeentemuseum.nl/nl/museum/ons-verhaal/gebouw</a:t>
            </a:r>
            <a:endParaRPr lang="nl-NL" dirty="0"/>
          </a:p>
          <a:p>
            <a:endParaRPr lang="nl-NL" dirty="0"/>
          </a:p>
        </p:txBody>
      </p:sp>
    </p:spTree>
    <p:extLst>
      <p:ext uri="{BB962C8B-B14F-4D97-AF65-F5344CB8AC3E}">
        <p14:creationId xmlns:p14="http://schemas.microsoft.com/office/powerpoint/2010/main" val="263628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Uitgangspunten van de architect</a:t>
            </a:r>
          </a:p>
        </p:txBody>
      </p:sp>
      <p:sp>
        <p:nvSpPr>
          <p:cNvPr id="3" name="Tijdelijke aanduiding voor inhoud 2"/>
          <p:cNvSpPr>
            <a:spLocks noGrp="1"/>
          </p:cNvSpPr>
          <p:nvPr>
            <p:ph idx="1"/>
          </p:nvPr>
        </p:nvSpPr>
        <p:spPr/>
        <p:txBody>
          <a:bodyPr>
            <a:normAutofit fontScale="55000" lnSpcReduction="20000"/>
          </a:bodyPr>
          <a:lstStyle/>
          <a:p>
            <a:r>
              <a:rPr lang="nl-NL" dirty="0"/>
              <a:t>Uitgangspunt voor Berlage was allereerst de constructie, waaraan decoratie ondergeschikt en dienend werd toegevoegd. </a:t>
            </a:r>
          </a:p>
          <a:p>
            <a:r>
              <a:rPr lang="nl-NL" dirty="0"/>
              <a:t>Constructie is zichtbaar</a:t>
            </a:r>
          </a:p>
          <a:p>
            <a:pPr marL="0" indent="0">
              <a:buNone/>
            </a:pPr>
            <a:endParaRPr lang="nl-NL" dirty="0"/>
          </a:p>
          <a:p>
            <a:r>
              <a:rPr lang="nl-NL" dirty="0"/>
              <a:t>Eenvoud</a:t>
            </a:r>
          </a:p>
          <a:p>
            <a:pPr marL="0" indent="0">
              <a:buNone/>
            </a:pPr>
            <a:endParaRPr lang="nl-NL" dirty="0"/>
          </a:p>
          <a:p>
            <a:r>
              <a:rPr lang="nl-NL" dirty="0"/>
              <a:t>Socialistische idealen: kunst is voor iedereen</a:t>
            </a:r>
          </a:p>
          <a:p>
            <a:pPr marL="0" indent="0">
              <a:buNone/>
            </a:pPr>
            <a:endParaRPr lang="nl-NL" dirty="0"/>
          </a:p>
          <a:p>
            <a:r>
              <a:rPr lang="nl-NL" dirty="0"/>
              <a:t>Stijl: Art Deco</a:t>
            </a:r>
          </a:p>
          <a:p>
            <a:pPr marL="0" indent="0">
              <a:buNone/>
            </a:pPr>
            <a:endParaRPr lang="nl-NL" dirty="0"/>
          </a:p>
          <a:p>
            <a:r>
              <a:rPr lang="nl-NL" dirty="0"/>
              <a:t>Inspiratie bij Arts &amp; </a:t>
            </a:r>
            <a:r>
              <a:rPr lang="nl-NL" dirty="0" err="1"/>
              <a:t>Craft</a:t>
            </a:r>
            <a:r>
              <a:rPr lang="nl-NL" dirty="0"/>
              <a:t> </a:t>
            </a:r>
            <a:r>
              <a:rPr lang="nl-NL" dirty="0" err="1"/>
              <a:t>movement</a:t>
            </a:r>
            <a:endParaRPr lang="nl-NL" dirty="0"/>
          </a:p>
          <a:p>
            <a:endParaRPr lang="nl-NL" dirty="0"/>
          </a:p>
          <a:p>
            <a:r>
              <a:rPr lang="nl-NL" dirty="0"/>
              <a:t>Eigen “ Baksteenstijl “: vaste maten en verhoudingen</a:t>
            </a:r>
          </a:p>
          <a:p>
            <a:pPr marL="0" indent="0">
              <a:buNone/>
            </a:pPr>
            <a:endParaRPr lang="nl-NL" dirty="0"/>
          </a:p>
          <a:p>
            <a:r>
              <a:rPr lang="nl-NL" dirty="0"/>
              <a:t>Art Deco: gele baksteen, modern kleurgebruik, stralende lichtinval</a:t>
            </a:r>
          </a:p>
        </p:txBody>
      </p:sp>
    </p:spTree>
    <p:extLst>
      <p:ext uri="{BB962C8B-B14F-4D97-AF65-F5344CB8AC3E}">
        <p14:creationId xmlns:p14="http://schemas.microsoft.com/office/powerpoint/2010/main" val="2413996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Verzamel aanzichten van het gebouw: vorm: exterieur en interieur</a:t>
            </a:r>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a:ext>
            </a:extLst>
          </a:blip>
          <a:srcRect l="-10281" r="-10281"/>
          <a:stretch>
            <a:fillRect/>
          </a:stretch>
        </p:blipFill>
        <p:spPr/>
      </p:pic>
      <p:sp>
        <p:nvSpPr>
          <p:cNvPr id="3" name="Tekstvak 2"/>
          <p:cNvSpPr txBox="1"/>
          <p:nvPr/>
        </p:nvSpPr>
        <p:spPr>
          <a:xfrm>
            <a:off x="679947" y="6465152"/>
            <a:ext cx="6203441" cy="646331"/>
          </a:xfrm>
          <a:prstGeom prst="rect">
            <a:avLst/>
          </a:prstGeom>
          <a:noFill/>
        </p:spPr>
        <p:txBody>
          <a:bodyPr wrap="none" rtlCol="0">
            <a:spAutoFit/>
          </a:bodyPr>
          <a:lstStyle/>
          <a:p>
            <a:r>
              <a:rPr lang="nl-NL" dirty="0">
                <a:hlinkClick r:id="rId3"/>
              </a:rPr>
              <a:t>http://www.beeldacademie.com/vormaspecten.html#organisch</a:t>
            </a:r>
            <a:endParaRPr lang="nl-NL" dirty="0"/>
          </a:p>
          <a:p>
            <a:endParaRPr lang="nl-NL" dirty="0"/>
          </a:p>
        </p:txBody>
      </p:sp>
    </p:spTree>
    <p:extLst>
      <p:ext uri="{BB962C8B-B14F-4D97-AF65-F5344CB8AC3E}">
        <p14:creationId xmlns:p14="http://schemas.microsoft.com/office/powerpoint/2010/main" val="349253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a:ext>
            </a:extLst>
          </a:blip>
          <a:srcRect l="-8527" r="-8527"/>
          <a:stretch>
            <a:fillRect/>
          </a:stretch>
        </p:blipFill>
        <p:spPr/>
      </p:pic>
    </p:spTree>
    <p:extLst>
      <p:ext uri="{BB962C8B-B14F-4D97-AF65-F5344CB8AC3E}">
        <p14:creationId xmlns:p14="http://schemas.microsoft.com/office/powerpoint/2010/main" val="3994288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Haags gemeentemuseum: </a:t>
            </a:r>
            <a:br>
              <a:rPr lang="nl-NL" dirty="0"/>
            </a:br>
            <a:r>
              <a:rPr lang="nl-NL" sz="2200" dirty="0"/>
              <a:t>ruimtelijke geometrische vormen ( blok ), blokken verschillende hoogtes en volume, vlakke buitengevels.</a:t>
            </a:r>
          </a:p>
        </p:txBody>
      </p:sp>
      <p:pic>
        <p:nvPicPr>
          <p:cNvPr id="6" name="Tijdelijke aanduiding voor inhoud 5"/>
          <p:cNvPicPr>
            <a:picLocks noGrp="1" noChangeAspect="1"/>
          </p:cNvPicPr>
          <p:nvPr>
            <p:ph idx="1"/>
          </p:nvPr>
        </p:nvPicPr>
        <p:blipFill>
          <a:blip r:embed="rId2" cstate="print">
            <a:extLst>
              <a:ext uri="{28A0092B-C50C-407E-A947-70E740481C1C}">
                <a14:useLocalDpi xmlns:a14="http://schemas.microsoft.com/office/drawing/2010/main"/>
              </a:ext>
            </a:extLst>
          </a:blip>
          <a:srcRect l="-29" r="-29"/>
          <a:stretch>
            <a:fillRect/>
          </a:stretch>
        </p:blipFill>
        <p:spPr>
          <a:xfrm>
            <a:off x="457200" y="1680426"/>
            <a:ext cx="8083724" cy="4445737"/>
          </a:xfrm>
        </p:spPr>
      </p:pic>
    </p:spTree>
    <p:extLst>
      <p:ext uri="{BB962C8B-B14F-4D97-AF65-F5344CB8AC3E}">
        <p14:creationId xmlns:p14="http://schemas.microsoft.com/office/powerpoint/2010/main" val="4049562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05199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600" dirty="0"/>
              <a:t>Visie van de architect: verheffing tot kunst</a:t>
            </a:r>
          </a:p>
        </p:txBody>
      </p:sp>
      <p:sp>
        <p:nvSpPr>
          <p:cNvPr id="3" name="Tijdelijke aanduiding voor inhoud 2"/>
          <p:cNvSpPr>
            <a:spLocks noGrp="1"/>
          </p:cNvSpPr>
          <p:nvPr>
            <p:ph idx="1"/>
          </p:nvPr>
        </p:nvSpPr>
        <p:spPr>
          <a:xfrm>
            <a:off x="457199" y="1177206"/>
            <a:ext cx="8386711" cy="5514281"/>
          </a:xfrm>
        </p:spPr>
        <p:txBody>
          <a:bodyPr>
            <a:normAutofit fontScale="55000" lnSpcReduction="20000"/>
          </a:bodyPr>
          <a:lstStyle/>
          <a:p>
            <a:r>
              <a:rPr lang="nl-NL" dirty="0">
                <a:solidFill>
                  <a:srgbClr val="FF0000"/>
                </a:solidFill>
              </a:rPr>
              <a:t>Entree van het museum en visie: </a:t>
            </a:r>
          </a:p>
          <a:p>
            <a:r>
              <a:rPr lang="nl-NL" dirty="0"/>
              <a:t>Om de gewone man het gevoel te geven dat hij een cultuurtempel betreedt, waarin hij in alle rust kennis maakt met de kunst, ontwerpt hij onder andere de lange, </a:t>
            </a:r>
            <a:r>
              <a:rPr lang="nl-NL" dirty="0" err="1"/>
              <a:t>beglaasde</a:t>
            </a:r>
            <a:r>
              <a:rPr lang="nl-NL" dirty="0"/>
              <a:t> pergola. </a:t>
            </a:r>
          </a:p>
          <a:p>
            <a:r>
              <a:rPr lang="nl-NL" dirty="0"/>
              <a:t>Daarmee neemt  hij geleidelijk </a:t>
            </a:r>
            <a:r>
              <a:rPr lang="nl-NL" dirty="0">
                <a:solidFill>
                  <a:srgbClr val="FF0000"/>
                </a:solidFill>
              </a:rPr>
              <a:t>afstand</a:t>
            </a:r>
            <a:r>
              <a:rPr lang="nl-NL" dirty="0"/>
              <a:t> van het drukke straatgewoel. De rustige vijvers moeten hem voorbereiden op de aandachtige omgang met kunst. Eenmaal binnen betreedt de bezoeker de monumentale hal. </a:t>
            </a:r>
          </a:p>
          <a:p>
            <a:endParaRPr lang="nl-NL" dirty="0"/>
          </a:p>
          <a:p>
            <a:endParaRPr lang="nl-NL" dirty="0">
              <a:solidFill>
                <a:srgbClr val="FF0000"/>
              </a:solidFill>
            </a:endParaRPr>
          </a:p>
          <a:p>
            <a:endParaRPr lang="nl-NL" dirty="0">
              <a:solidFill>
                <a:srgbClr val="FF0000"/>
              </a:solidFill>
            </a:endParaRPr>
          </a:p>
          <a:p>
            <a:endParaRPr lang="nl-NL" dirty="0">
              <a:solidFill>
                <a:srgbClr val="FF0000"/>
              </a:solidFill>
            </a:endParaRPr>
          </a:p>
          <a:p>
            <a:endParaRPr lang="nl-NL" dirty="0">
              <a:solidFill>
                <a:srgbClr val="FF0000"/>
              </a:solidFill>
            </a:endParaRPr>
          </a:p>
          <a:p>
            <a:r>
              <a:rPr lang="nl-NL" dirty="0">
                <a:solidFill>
                  <a:srgbClr val="FF0000"/>
                </a:solidFill>
              </a:rPr>
              <a:t>Functie van het museum</a:t>
            </a:r>
          </a:p>
          <a:p>
            <a:r>
              <a:rPr lang="nl-NL" dirty="0"/>
              <a:t>Daar kan hij rechtdoor op gelijk niveau naar de ruimtes voor </a:t>
            </a:r>
            <a:r>
              <a:rPr lang="nl-NL" dirty="0">
                <a:solidFill>
                  <a:srgbClr val="FF0000"/>
                </a:solidFill>
              </a:rPr>
              <a:t>kunstnijverheid</a:t>
            </a:r>
            <a:r>
              <a:rPr lang="nl-NL" dirty="0"/>
              <a:t>. De kunstvorm die het dichtst bij de gewone man staat. </a:t>
            </a:r>
          </a:p>
          <a:p>
            <a:r>
              <a:rPr lang="nl-NL" dirty="0"/>
              <a:t>Of de trappen op voor </a:t>
            </a:r>
            <a:r>
              <a:rPr lang="nl-NL" dirty="0">
                <a:solidFill>
                  <a:srgbClr val="FF0000"/>
                </a:solidFill>
              </a:rPr>
              <a:t>de meer verheven beeldende kunst</a:t>
            </a:r>
            <a:r>
              <a:rPr lang="nl-NL" dirty="0"/>
              <a:t>. Om museummoeheid te voorkomen, ontwerpt Berlage de museumzalen </a:t>
            </a:r>
            <a:r>
              <a:rPr lang="nl-NL" dirty="0">
                <a:solidFill>
                  <a:srgbClr val="FF0000"/>
                </a:solidFill>
              </a:rPr>
              <a:t>in een menselijke maat </a:t>
            </a:r>
            <a:r>
              <a:rPr lang="nl-NL" dirty="0"/>
              <a:t>en </a:t>
            </a:r>
            <a:r>
              <a:rPr lang="nl-NL" dirty="0">
                <a:solidFill>
                  <a:srgbClr val="FF0000"/>
                </a:solidFill>
              </a:rPr>
              <a:t>van verschillende grootte</a:t>
            </a:r>
            <a:r>
              <a:rPr lang="nl-NL" dirty="0"/>
              <a:t>. De doorgang tussen de zalen plaatst hij nooit recht tegenover elkaar, zodat elke ruimte evenveel aandacht krijgt. </a:t>
            </a:r>
          </a:p>
          <a:p>
            <a:r>
              <a:rPr lang="nl-NL" dirty="0"/>
              <a:t>Om de bezoeker vooral te laten verdwalen in de kunst, zorg hij dat er geen duidelijke looproute is.</a:t>
            </a:r>
          </a:p>
          <a:p>
            <a:endParaRPr lang="nl-NL" dirty="0"/>
          </a:p>
        </p:txBody>
      </p:sp>
      <p:pic>
        <p:nvPicPr>
          <p:cNvPr id="4" name="Tijdelijke aanduiding voor inhoud 5"/>
          <p:cNvPicPr>
            <a:picLocks noChangeAspect="1"/>
          </p:cNvPicPr>
          <p:nvPr/>
        </p:nvPicPr>
        <p:blipFill>
          <a:blip r:embed="rId2" cstate="print">
            <a:extLst>
              <a:ext uri="{28A0092B-C50C-407E-A947-70E740481C1C}">
                <a14:useLocalDpi xmlns:a14="http://schemas.microsoft.com/office/drawing/2010/main"/>
              </a:ext>
            </a:extLst>
          </a:blip>
          <a:srcRect l="-29" r="-29"/>
          <a:stretch>
            <a:fillRect/>
          </a:stretch>
        </p:blipFill>
        <p:spPr>
          <a:xfrm>
            <a:off x="5332289" y="2988851"/>
            <a:ext cx="2369173" cy="1302954"/>
          </a:xfrm>
          <a:prstGeom prst="rect">
            <a:avLst/>
          </a:prstGeom>
        </p:spPr>
      </p:pic>
    </p:spTree>
    <p:extLst>
      <p:ext uri="{BB962C8B-B14F-4D97-AF65-F5344CB8AC3E}">
        <p14:creationId xmlns:p14="http://schemas.microsoft.com/office/powerpoint/2010/main" val="1112707700"/>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TotalTime>
  <Words>764</Words>
  <Application>Microsoft Macintosh PowerPoint</Application>
  <PresentationFormat>Diavoorstelling (4:3)</PresentationFormat>
  <Paragraphs>81</Paragraphs>
  <Slides>18</Slides>
  <Notes>1</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18</vt:i4>
      </vt:variant>
    </vt:vector>
  </HeadingPairs>
  <TitlesOfParts>
    <vt:vector size="21" baseType="lpstr">
      <vt:lpstr>Arial</vt:lpstr>
      <vt:lpstr>Calibri</vt:lpstr>
      <vt:lpstr>Office-thema</vt:lpstr>
      <vt:lpstr>Haags gemeentemuseum Architect Berlage</vt:lpstr>
      <vt:lpstr>PowerPoint-presentatie</vt:lpstr>
      <vt:lpstr>Architect Berlage</vt:lpstr>
      <vt:lpstr>Uitgangspunten van de architect</vt:lpstr>
      <vt:lpstr>Verzamel aanzichten van het gebouw: vorm: exterieur en interieur</vt:lpstr>
      <vt:lpstr>PowerPoint-presentatie</vt:lpstr>
      <vt:lpstr>Haags gemeentemuseum:  ruimtelijke geometrische vormen ( blok ), blokken verschillende hoogtes en volume, vlakke buitengevels.</vt:lpstr>
      <vt:lpstr>PowerPoint-presentatie</vt:lpstr>
      <vt:lpstr>Visie van de architect: verheffing tot kunst</vt:lpstr>
      <vt:lpstr>11 cm is de basis: maatverhoudingen</vt:lpstr>
      <vt:lpstr>Constructie: skelet van gewapend beton en mantel van baksteen</vt:lpstr>
      <vt:lpstr>PowerPoint-presentatie</vt:lpstr>
      <vt:lpstr>Verlaagd glazen plafond in een zaal</vt:lpstr>
      <vt:lpstr>Interieur van het museum</vt:lpstr>
      <vt:lpstr>PowerPoint-presentatie</vt:lpstr>
      <vt:lpstr>Kleur: primaire kleuren en wit. Bakstenen en tegels hebben kleur. Accenten in zwart en grijs</vt:lpstr>
      <vt:lpstr>Vitrines in de muur gebouwd. </vt:lpstr>
      <vt:lpstr>PowerPoint-presentatie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Bouwkunst en kenmerken</dc:title>
  <dc:creator>Gebruiker</dc:creator>
  <cp:lastModifiedBy>nelleke bak</cp:lastModifiedBy>
  <cp:revision>15</cp:revision>
  <dcterms:created xsi:type="dcterms:W3CDTF">2017-09-19T08:09:16Z</dcterms:created>
  <dcterms:modified xsi:type="dcterms:W3CDTF">2020-08-26T10:04:17Z</dcterms:modified>
</cp:coreProperties>
</file>